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99" r:id="rId2"/>
    <p:sldId id="294" r:id="rId3"/>
    <p:sldId id="301" r:id="rId4"/>
    <p:sldId id="302" r:id="rId5"/>
    <p:sldId id="303" r:id="rId6"/>
    <p:sldId id="306" r:id="rId7"/>
    <p:sldId id="304" r:id="rId8"/>
    <p:sldId id="305" r:id="rId9"/>
    <p:sldId id="300" r:id="rId10"/>
    <p:sldId id="307" r:id="rId11"/>
    <p:sldId id="309" r:id="rId12"/>
    <p:sldId id="292" r:id="rId13"/>
    <p:sldId id="291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DD11"/>
    <a:srgbClr val="FA980E"/>
    <a:srgbClr val="E431CF"/>
    <a:srgbClr val="99EEFF"/>
    <a:srgbClr val="2DED15"/>
    <a:srgbClr val="CE7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125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BD54F2-45BC-3644-B0DF-2A13A87B1C02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68573-5371-864B-8398-EF47C6AA1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1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24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022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861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37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323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337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797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48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51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934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842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5C3FB-7F68-0C40-A651-9A84C6FB5973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99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cytoscape.org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ephi.org/" TargetMode="External"/><Relationship Id="rId4" Type="http://schemas.openxmlformats.org/officeDocument/2006/relationships/hyperlink" Target="http://snap.stanford.edu/" TargetMode="External"/><Relationship Id="rId5" Type="http://schemas.openxmlformats.org/officeDocument/2006/relationships/hyperlink" Target="http://psbweb05.psb.ugent.be/conet/" TargetMode="External"/><Relationship Id="rId6" Type="http://schemas.openxmlformats.org/officeDocument/2006/relationships/hyperlink" Target="http://psbweb05.psb.ugent.be/conet/microbialnetworks/sparcc.php" TargetMode="External"/><Relationship Id="rId7" Type="http://schemas.openxmlformats.org/officeDocument/2006/relationships/hyperlink" Target="http://bmcbioinformatics.biomedcentral.com/articles/10.1186/1471-2105-13-113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cytoscape.org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FF6600"/>
                </a:solidFill>
              </a:rPr>
              <a:t>Biological Networks</a:t>
            </a:r>
            <a:endParaRPr lang="en-US" sz="4000" dirty="0">
              <a:solidFill>
                <a:srgbClr val="FF66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237" y="792125"/>
            <a:ext cx="4758070" cy="47580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08444" y="6611779"/>
            <a:ext cx="34900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accent6"/>
                </a:solidFill>
              </a:rPr>
              <a:t>Source</a:t>
            </a:r>
            <a:r>
              <a:rPr lang="en-US" sz="1000" dirty="0"/>
              <a:t>: 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https://</a:t>
            </a:r>
            <a:r>
              <a:rPr lang="en-US" sz="1000" dirty="0" err="1" smtClean="0">
                <a:solidFill>
                  <a:schemeClr val="bg1">
                    <a:lumMod val="65000"/>
                  </a:schemeClr>
                </a:solidFill>
              </a:rPr>
              <a:t>en.wikipedia.org</a:t>
            </a:r>
            <a:r>
              <a:rPr lang="en-US" sz="1000" dirty="0" smtClean="0">
                <a:solidFill>
                  <a:schemeClr val="bg1">
                    <a:lumMod val="65000"/>
                  </a:schemeClr>
                </a:solidFill>
              </a:rPr>
              <a:t>/wiki/</a:t>
            </a:r>
            <a:r>
              <a:rPr lang="en-US" sz="1000" dirty="0" err="1" smtClean="0">
                <a:solidFill>
                  <a:schemeClr val="bg1">
                    <a:lumMod val="65000"/>
                  </a:schemeClr>
                </a:solidFill>
              </a:rPr>
              <a:t>Betweenness_centralityç</a:t>
            </a:r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50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-156143"/>
            <a:ext cx="8289685" cy="89594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Types of Networks</a:t>
            </a:r>
            <a:endParaRPr lang="en-US" sz="3600" dirty="0">
              <a:solidFill>
                <a:srgbClr val="FA980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7699" y="745951"/>
            <a:ext cx="17730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Trophic Network</a:t>
            </a:r>
          </a:p>
          <a:p>
            <a:endParaRPr lang="en-US" b="1" dirty="0"/>
          </a:p>
          <a:p>
            <a:endParaRPr lang="en-US" b="1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433" y="1371895"/>
            <a:ext cx="6502400" cy="515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05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-156143"/>
            <a:ext cx="8289685" cy="89594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Network Inference - </a:t>
            </a:r>
            <a:r>
              <a:rPr lang="en-US" sz="3600" dirty="0" err="1" smtClean="0">
                <a:solidFill>
                  <a:srgbClr val="FA980E"/>
                </a:solidFill>
              </a:rPr>
              <a:t>CoNet</a:t>
            </a:r>
            <a:endParaRPr lang="en-US" sz="3600" dirty="0">
              <a:solidFill>
                <a:srgbClr val="FA980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87570" y="6611779"/>
            <a:ext cx="47564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accent6"/>
                </a:solidFill>
              </a:rPr>
              <a:t>Source</a:t>
            </a:r>
            <a:r>
              <a:rPr lang="en-US" sz="1000" dirty="0"/>
              <a:t>: http://</a:t>
            </a:r>
            <a:r>
              <a:rPr lang="en-US" sz="1000" dirty="0" err="1"/>
              <a:t>journals.plos.org</a:t>
            </a:r>
            <a:r>
              <a:rPr lang="en-US" sz="1000" dirty="0"/>
              <a:t>/</a:t>
            </a:r>
            <a:r>
              <a:rPr lang="en-US" sz="1000" dirty="0" err="1"/>
              <a:t>ploscompbiol</a:t>
            </a:r>
            <a:r>
              <a:rPr lang="en-US" sz="1000" dirty="0"/>
              <a:t>/</a:t>
            </a:r>
            <a:r>
              <a:rPr lang="en-US" sz="1000" dirty="0" err="1"/>
              <a:t>article?id</a:t>
            </a:r>
            <a:r>
              <a:rPr lang="en-US" sz="1000" dirty="0"/>
              <a:t>=10.1371/journal.pcbi.1002606</a:t>
            </a:r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6587"/>
            <a:ext cx="9144000" cy="342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2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CE7D0D"/>
                </a:solidFill>
              </a:rPr>
              <a:t>Quiz 12: </a:t>
            </a:r>
            <a:r>
              <a:rPr lang="en-US" sz="4000" dirty="0" err="1" smtClean="0">
                <a:solidFill>
                  <a:srgbClr val="CE7D0D"/>
                </a:solidFill>
              </a:rPr>
              <a:t>Cytoscape</a:t>
            </a:r>
            <a:endParaRPr lang="en-US" sz="4000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636364"/>
            <a:ext cx="8947694" cy="6401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QUIZ 12: Download and install </a:t>
            </a:r>
            <a:r>
              <a:rPr lang="en-US" b="1" dirty="0" err="1" smtClean="0"/>
              <a:t>Cytoscape</a:t>
            </a:r>
            <a:r>
              <a:rPr lang="en-US" b="1" dirty="0" smtClean="0"/>
              <a:t>. </a:t>
            </a:r>
            <a:r>
              <a:rPr lang="en-US" dirty="0">
                <a:hlinkClick r:id="rId2"/>
              </a:rPr>
              <a:t>http://www.cytoscape.org/</a:t>
            </a:r>
            <a:endParaRPr lang="en-US" dirty="0"/>
          </a:p>
          <a:p>
            <a:r>
              <a:rPr lang="en-US" b="1" dirty="0" smtClean="0"/>
              <a:t> </a:t>
            </a:r>
            <a:endParaRPr lang="en-US" sz="1400" b="1" dirty="0"/>
          </a:p>
          <a:p>
            <a:endParaRPr lang="en-US" sz="1400" b="1" dirty="0" smtClean="0"/>
          </a:p>
          <a:p>
            <a:endParaRPr lang="en-US" sz="1400" dirty="0" smtClean="0"/>
          </a:p>
          <a:p>
            <a:pPr marL="800100" lvl="1" indent="-342900">
              <a:buAutoNum type="arabicParenR"/>
            </a:pPr>
            <a:endParaRPr lang="en-US" sz="1400" dirty="0" smtClean="0"/>
          </a:p>
          <a:p>
            <a:pPr marL="800100" lvl="1" indent="-342900">
              <a:buAutoNum type="arabicParenR"/>
            </a:pPr>
            <a:endParaRPr lang="en-US" sz="1400" dirty="0" smtClean="0"/>
          </a:p>
          <a:p>
            <a:pPr marL="800100" lvl="1" indent="-342900">
              <a:buAutoNum type="arabicParenR"/>
            </a:pPr>
            <a:endParaRPr lang="en-US" sz="1400" dirty="0" smtClean="0"/>
          </a:p>
          <a:p>
            <a:pPr marL="800100" lvl="1" indent="-342900">
              <a:buAutoNum type="arabicParenR"/>
            </a:pPr>
            <a:endParaRPr lang="en-US" sz="1400" dirty="0" smtClean="0"/>
          </a:p>
          <a:p>
            <a:pPr marL="342900" indent="-342900">
              <a:buAutoNum type="arabicParenR"/>
            </a:pPr>
            <a:endParaRPr lang="en-US" sz="1400" dirty="0" smtClean="0"/>
          </a:p>
          <a:p>
            <a:endParaRPr lang="en-US" sz="1400" dirty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 smtClean="0"/>
          </a:p>
          <a:p>
            <a:pPr lvl="1"/>
            <a:endParaRPr lang="en-US" sz="1400" dirty="0" smtClean="0"/>
          </a:p>
          <a:p>
            <a:endParaRPr lang="is-IS" sz="1400" dirty="0" smtClean="0"/>
          </a:p>
          <a:p>
            <a:pPr marL="342900" indent="-342900">
              <a:buAutoNum type="arabicParenR" startAt="4"/>
            </a:pPr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pPr marL="342900" indent="-342900">
              <a:buAutoNum type="arabicParenR"/>
            </a:pPr>
            <a:endParaRPr lang="is-IS" sz="1400" dirty="0" smtClean="0"/>
          </a:p>
          <a:p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endParaRPr lang="is-I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1108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1567" y="2306843"/>
            <a:ext cx="7772400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b="1" u="sng" dirty="0" smtClean="0">
                <a:solidFill>
                  <a:srgbClr val="FA980E"/>
                </a:solidFill>
              </a:rPr>
              <a:t>NICE WORK EVERYONE!</a:t>
            </a:r>
            <a:br>
              <a:rPr lang="en-US" b="1" u="sng" dirty="0" smtClean="0">
                <a:solidFill>
                  <a:srgbClr val="FA980E"/>
                </a:solidFill>
              </a:rPr>
            </a:br>
            <a:r>
              <a:rPr lang="en-US" b="1" u="sng" dirty="0" smtClean="0">
                <a:solidFill>
                  <a:srgbClr val="FA980E"/>
                </a:solidFill>
              </a:rPr>
              <a:t/>
            </a:r>
            <a:br>
              <a:rPr lang="en-US" b="1" u="sng" dirty="0" smtClean="0">
                <a:solidFill>
                  <a:srgbClr val="FA980E"/>
                </a:solidFill>
              </a:rPr>
            </a:b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Next week</a:t>
            </a:r>
            <a:r>
              <a:rPr lang="en-US" dirty="0" smtClean="0"/>
              <a:t>: Multivariate Methods</a:t>
            </a:r>
            <a:endParaRPr lang="en-US" sz="3600" dirty="0">
              <a:solidFill>
                <a:srgbClr val="CE7D0D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6055678"/>
            <a:ext cx="6400800" cy="802321"/>
          </a:xfrm>
        </p:spPr>
        <p:txBody>
          <a:bodyPr/>
          <a:lstStyle/>
          <a:p>
            <a:r>
              <a:rPr lang="en-US" dirty="0" smtClean="0"/>
              <a:t>Jesse Zaneveld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29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-156143"/>
            <a:ext cx="8289685" cy="89594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C000"/>
                </a:solidFill>
              </a:rPr>
              <a:t>Key Tools</a:t>
            </a:r>
            <a:endParaRPr lang="en-US" sz="3600" dirty="0">
              <a:solidFill>
                <a:srgbClr val="FFC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7699" y="745951"/>
            <a:ext cx="859709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C000"/>
                </a:solidFill>
              </a:rPr>
              <a:t>Network Visualization</a:t>
            </a:r>
          </a:p>
          <a:p>
            <a:r>
              <a:rPr lang="en-US" b="1" dirty="0" err="1" smtClean="0"/>
              <a:t>Cytoscape</a:t>
            </a:r>
            <a:r>
              <a:rPr lang="en-US" b="1" dirty="0" smtClean="0"/>
              <a:t>:   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http://www.cytoscape.org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b="1" dirty="0" err="1" smtClean="0"/>
              <a:t>Gephi</a:t>
            </a:r>
            <a:r>
              <a:rPr lang="en-US" b="1" dirty="0"/>
              <a:t>: </a:t>
            </a:r>
            <a:r>
              <a:rPr lang="en-US" b="1" dirty="0">
                <a:hlinkClick r:id="rId3"/>
              </a:rPr>
              <a:t>https://gephi.org</a:t>
            </a:r>
            <a:r>
              <a:rPr lang="en-US" b="1" dirty="0" smtClean="0">
                <a:hlinkClick r:id="rId3"/>
              </a:rPr>
              <a:t>/</a:t>
            </a:r>
            <a:endParaRPr lang="en-US" b="1" dirty="0" smtClean="0"/>
          </a:p>
          <a:p>
            <a:r>
              <a:rPr lang="en-US" b="1" dirty="0" smtClean="0"/>
              <a:t>SNAP (Stanford </a:t>
            </a:r>
            <a:r>
              <a:rPr lang="en-US" b="1" dirty="0"/>
              <a:t>Network Analysis Program): </a:t>
            </a:r>
            <a:r>
              <a:rPr lang="en-US" b="1" dirty="0">
                <a:hlinkClick r:id="rId4"/>
              </a:rPr>
              <a:t>http://snap.stanford.edu</a:t>
            </a:r>
            <a:r>
              <a:rPr lang="en-US" b="1" dirty="0" smtClean="0">
                <a:hlinkClick r:id="rId4"/>
              </a:rPr>
              <a:t>/</a:t>
            </a:r>
            <a:endParaRPr lang="en-US" b="1" dirty="0" smtClean="0"/>
          </a:p>
          <a:p>
            <a:endParaRPr lang="en-US" b="1" dirty="0" smtClean="0"/>
          </a:p>
          <a:p>
            <a:endParaRPr lang="en-US" dirty="0"/>
          </a:p>
          <a:p>
            <a:r>
              <a:rPr lang="en-US" b="1" dirty="0" smtClean="0">
                <a:solidFill>
                  <a:srgbClr val="FA980E"/>
                </a:solidFill>
              </a:rPr>
              <a:t>Correlation Network Inference:</a:t>
            </a:r>
            <a:endParaRPr lang="en-US" b="1" dirty="0" smtClean="0"/>
          </a:p>
          <a:p>
            <a:r>
              <a:rPr lang="en-US" dirty="0" err="1" smtClean="0"/>
              <a:t>CoNet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http://psbweb05.psb.ugent.be/conet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 err="1">
                <a:solidFill>
                  <a:srgbClr val="000000"/>
                </a:solidFill>
              </a:rPr>
              <a:t>SparCC</a:t>
            </a:r>
            <a:r>
              <a:rPr lang="en-US" dirty="0">
                <a:solidFill>
                  <a:srgbClr val="000000"/>
                </a:solidFill>
              </a:rPr>
              <a:t>: </a:t>
            </a:r>
            <a:r>
              <a:rPr lang="en-US" dirty="0">
                <a:solidFill>
                  <a:srgbClr val="000000"/>
                </a:solidFill>
                <a:hlinkClick r:id="rId6"/>
              </a:rPr>
              <a:t>http://</a:t>
            </a:r>
            <a:r>
              <a:rPr lang="en-US" dirty="0" smtClean="0">
                <a:solidFill>
                  <a:srgbClr val="000000"/>
                </a:solidFill>
                <a:hlinkClick r:id="rId6"/>
              </a:rPr>
              <a:t>psbweb05.psb.ugent.be/conet/microbialnetworks/sparcc.php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MENA: </a:t>
            </a:r>
            <a:r>
              <a:rPr lang="en-US" dirty="0">
                <a:solidFill>
                  <a:srgbClr val="000000"/>
                </a:solidFill>
                <a:hlinkClick r:id="rId7"/>
              </a:rPr>
              <a:t>http://</a:t>
            </a:r>
            <a:r>
              <a:rPr lang="en-US" dirty="0" smtClean="0">
                <a:solidFill>
                  <a:srgbClr val="000000"/>
                </a:solidFill>
                <a:hlinkClick r:id="rId7"/>
              </a:rPr>
              <a:t>bmcbioinformatics.biomedcentral.com/articles/10.1186/1471-2105-13-113</a:t>
            </a:r>
            <a:endParaRPr lang="en-US" dirty="0" smtClean="0">
              <a:solidFill>
                <a:srgbClr val="000000"/>
              </a:solidFill>
            </a:endParaRPr>
          </a:p>
          <a:p>
            <a:endParaRPr lang="en-US" dirty="0" smtClean="0">
              <a:solidFill>
                <a:srgbClr val="00000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8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-156143"/>
            <a:ext cx="8289685" cy="895942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Types of Networks – Directed vs. Undirected</a:t>
            </a:r>
            <a:endParaRPr lang="en-US" sz="3600" dirty="0">
              <a:solidFill>
                <a:srgbClr val="FA980E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382772" y="1998922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350335" y="2126513"/>
            <a:ext cx="1180214" cy="180753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2736392" y="1807535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555099" y="3799368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48132" y="2817629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967983" y="2948765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110031" y="4039537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508205" y="2626242"/>
            <a:ext cx="50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Vs. </a:t>
            </a:r>
            <a:endParaRPr lang="en-US" i="1" dirty="0"/>
          </a:p>
        </p:txBody>
      </p:sp>
      <p:sp>
        <p:nvSpPr>
          <p:cNvPr id="15" name="Oval 14"/>
          <p:cNvSpPr/>
          <p:nvPr/>
        </p:nvSpPr>
        <p:spPr>
          <a:xfrm>
            <a:off x="4917558" y="1589568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5885121" y="1717159"/>
            <a:ext cx="1180214" cy="180753"/>
          </a:xfrm>
          <a:prstGeom prst="straightConnector1">
            <a:avLst/>
          </a:prstGeom>
          <a:ln w="120650">
            <a:solidFill>
              <a:srgbClr val="C0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7271178" y="1398181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8089885" y="3390014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937625" y="2301950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502769" y="2539411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5644817" y="3630183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3510108" y="2608521"/>
            <a:ext cx="269486" cy="1021662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390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-156143"/>
            <a:ext cx="8289685" cy="895942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Types of Networks –Weighted vs. </a:t>
            </a:r>
            <a:r>
              <a:rPr lang="en-US" sz="3600" dirty="0" err="1" smtClean="0">
                <a:solidFill>
                  <a:srgbClr val="FA980E"/>
                </a:solidFill>
              </a:rPr>
              <a:t>Unweighted</a:t>
            </a:r>
            <a:endParaRPr lang="en-US" sz="3600" dirty="0">
              <a:solidFill>
                <a:srgbClr val="FA980E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382772" y="1998922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350335" y="2126513"/>
            <a:ext cx="1180214" cy="180753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2736392" y="1807535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555099" y="3799368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48132" y="2817629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967983" y="2948765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110031" y="4039537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508205" y="2626242"/>
            <a:ext cx="50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Vs. </a:t>
            </a:r>
            <a:endParaRPr lang="en-US" i="1" dirty="0"/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3510108" y="2608521"/>
            <a:ext cx="269486" cy="1021662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4990017" y="1499193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5957580" y="1626784"/>
            <a:ext cx="1180214" cy="18075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343637" y="1307806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162344" y="3299639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855377" y="2317900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575228" y="2449036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5717276" y="3539808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8233444" y="2030619"/>
            <a:ext cx="269486" cy="1021662"/>
          </a:xfrm>
          <a:prstGeom prst="straightConnector1">
            <a:avLst/>
          </a:prstGeom>
          <a:ln w="1778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86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-156143"/>
            <a:ext cx="8289685" cy="89594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Types of Networks – Bipartite</a:t>
            </a:r>
            <a:endParaRPr lang="en-US" sz="3600" dirty="0">
              <a:solidFill>
                <a:srgbClr val="FA980E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382772" y="1998922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350335" y="2126513"/>
            <a:ext cx="1180214" cy="180753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2736392" y="1807535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555099" y="3799368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48132" y="2817629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967983" y="2948765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110031" y="4039537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508205" y="2626242"/>
            <a:ext cx="50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Vs. </a:t>
            </a:r>
            <a:endParaRPr lang="en-US" i="1" dirty="0"/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3510108" y="2608521"/>
            <a:ext cx="269486" cy="1021662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4990017" y="1499193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5957580" y="1626784"/>
            <a:ext cx="1180214" cy="18075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343637" y="1307806"/>
            <a:ext cx="818707" cy="818707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162344" y="3299639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855377" y="2317900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575228" y="2449036"/>
            <a:ext cx="304520" cy="935664"/>
          </a:xfrm>
          <a:prstGeom prst="straightConnector1">
            <a:avLst/>
          </a:prstGeom>
          <a:ln w="1206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5717276" y="3539808"/>
            <a:ext cx="818707" cy="818707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8233444" y="2030619"/>
            <a:ext cx="269486" cy="1021662"/>
          </a:xfrm>
          <a:prstGeom prst="straightConnector1">
            <a:avLst/>
          </a:prstGeom>
          <a:ln w="1778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29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-156143"/>
            <a:ext cx="8289685" cy="89594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Networks Properties </a:t>
            </a:r>
            <a:r>
              <a:rPr lang="en-US" sz="3600" dirty="0" smtClean="0"/>
              <a:t>- Degree</a:t>
            </a:r>
            <a:endParaRPr lang="en-US" sz="3600" dirty="0"/>
          </a:p>
        </p:txBody>
      </p:sp>
      <p:sp>
        <p:nvSpPr>
          <p:cNvPr id="23" name="Oval 22"/>
          <p:cNvSpPr/>
          <p:nvPr/>
        </p:nvSpPr>
        <p:spPr>
          <a:xfrm>
            <a:off x="3373868" y="2480932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5007132" y="3882658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067730" y="1333918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127135" y="4856839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18028" y="780089"/>
            <a:ext cx="818707" cy="818707"/>
          </a:xfrm>
          <a:prstGeom prst="ellipse">
            <a:avLst/>
          </a:prstGeom>
          <a:solidFill>
            <a:srgbClr val="0ADD11"/>
          </a:solidFill>
          <a:ln>
            <a:noFill/>
          </a:ln>
          <a:effectLst>
            <a:outerShdw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4274288" y="2062250"/>
            <a:ext cx="1573619" cy="72413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4364748" y="3101166"/>
            <a:ext cx="642384" cy="751366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1736735" y="1501371"/>
            <a:ext cx="1637133" cy="116031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1945842" y="3299639"/>
            <a:ext cx="1428027" cy="163386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373868" y="3398388"/>
            <a:ext cx="102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Degree 4</a:t>
            </a:r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5179773" y="4824944"/>
            <a:ext cx="102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Degree 1</a:t>
            </a:r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1021667" y="5775154"/>
            <a:ext cx="102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Degree 2</a:t>
            </a:r>
            <a:endParaRPr lang="en-US" dirty="0"/>
          </a:p>
        </p:txBody>
      </p:sp>
      <p:cxnSp>
        <p:nvCxnSpPr>
          <p:cNvPr id="40" name="Straight Arrow Connector 39"/>
          <p:cNvCxnSpPr/>
          <p:nvPr/>
        </p:nvCxnSpPr>
        <p:spPr>
          <a:xfrm flipH="1" flipV="1">
            <a:off x="1363732" y="1698404"/>
            <a:ext cx="172755" cy="300296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640930" y="710606"/>
            <a:ext cx="102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Degree 2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029956" y="2228373"/>
            <a:ext cx="102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Degree 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428648"/>
            <a:ext cx="8289685" cy="895942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Types of Networks – </a:t>
            </a:r>
            <a:r>
              <a:rPr lang="en-US" sz="3600" dirty="0" err="1"/>
              <a:t>Erdős</a:t>
            </a:r>
            <a:r>
              <a:rPr lang="en-US" sz="3600" dirty="0"/>
              <a:t>–</a:t>
            </a:r>
            <a:r>
              <a:rPr lang="en-US" sz="3600" dirty="0" err="1"/>
              <a:t>Rényi</a:t>
            </a:r>
            <a:r>
              <a:rPr lang="en-US" sz="3600" dirty="0"/>
              <a:t> model</a:t>
            </a:r>
            <a:br>
              <a:rPr lang="en-US" sz="3600" dirty="0"/>
            </a:br>
            <a:endParaRPr lang="en-US" sz="3600" dirty="0">
              <a:solidFill>
                <a:srgbClr val="FA980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2012950"/>
            <a:ext cx="5588000" cy="2832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16493" y="4887079"/>
            <a:ext cx="7208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Null model</a:t>
            </a:r>
            <a:r>
              <a:rPr lang="en-US" dirty="0" smtClean="0"/>
              <a:t>(Gilbert version): For </a:t>
            </a:r>
            <a:r>
              <a:rPr lang="en-US" i="1" dirty="0" smtClean="0"/>
              <a:t>n </a:t>
            </a:r>
            <a:r>
              <a:rPr lang="en-US" dirty="0" smtClean="0"/>
              <a:t>nodes and </a:t>
            </a:r>
            <a:r>
              <a:rPr lang="en-US" i="1" dirty="0" smtClean="0"/>
              <a:t>p </a:t>
            </a:r>
            <a:r>
              <a:rPr lang="en-US" dirty="0" smtClean="0"/>
              <a:t>edges, </a:t>
            </a:r>
            <a:r>
              <a:rPr lang="en-US" i="1" dirty="0" smtClean="0"/>
              <a:t>p </a:t>
            </a:r>
            <a:r>
              <a:rPr lang="en-US" dirty="0" smtClean="0"/>
              <a:t>edges are selected</a:t>
            </a:r>
          </a:p>
          <a:p>
            <a:r>
              <a:rPr lang="en-US" dirty="0" smtClean="0"/>
              <a:t>From the set of all possible edges with uniform (equal) probability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76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428648"/>
            <a:ext cx="8289685" cy="895942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Types of Networks – </a:t>
            </a:r>
            <a:r>
              <a:rPr lang="en-US" sz="3200" dirty="0" err="1"/>
              <a:t>Barabási</a:t>
            </a:r>
            <a:r>
              <a:rPr lang="en-US" sz="3200" dirty="0"/>
              <a:t>–Albert model</a:t>
            </a:r>
            <a:br>
              <a:rPr lang="en-US" sz="3200" dirty="0"/>
            </a:br>
            <a:r>
              <a:rPr lang="en-US" sz="3600" dirty="0"/>
              <a:t/>
            </a:r>
            <a:br>
              <a:rPr lang="en-US" sz="3600" dirty="0"/>
            </a:br>
            <a:endParaRPr lang="en-US" sz="3600" dirty="0">
              <a:solidFill>
                <a:srgbClr val="FA980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3071" y="4887079"/>
            <a:ext cx="7645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Preferential attachment:  </a:t>
            </a:r>
            <a:r>
              <a:rPr lang="en-US" dirty="0" smtClean="0"/>
              <a:t>Nodes with more edges (higher degree) have greater </a:t>
            </a:r>
          </a:p>
          <a:p>
            <a:r>
              <a:rPr lang="en-US" dirty="0" smtClean="0"/>
              <a:t>Probability of attachment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691" y="3996218"/>
            <a:ext cx="1282700" cy="673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041" y="876619"/>
            <a:ext cx="4572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4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7429" y="-156143"/>
            <a:ext cx="8289685" cy="89594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A980E"/>
                </a:solidFill>
              </a:rPr>
              <a:t>Types of Networks</a:t>
            </a:r>
            <a:endParaRPr lang="en-US" sz="3600" dirty="0">
              <a:solidFill>
                <a:srgbClr val="FA980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7699" y="745951"/>
            <a:ext cx="15711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A980E"/>
                </a:solidFill>
              </a:rPr>
              <a:t>Gene Network</a:t>
            </a:r>
          </a:p>
          <a:p>
            <a:endParaRPr lang="en-US" b="1" dirty="0"/>
          </a:p>
          <a:p>
            <a:endParaRPr lang="en-US" b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429" y="1844615"/>
            <a:ext cx="6783572" cy="485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55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42193</TotalTime>
  <Words>193</Words>
  <Application>Microsoft Macintosh PowerPoint</Application>
  <PresentationFormat>On-screen Show (4:3)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Arial</vt:lpstr>
      <vt:lpstr>Office Theme</vt:lpstr>
      <vt:lpstr>PowerPoint Presentation</vt:lpstr>
      <vt:lpstr>Key Tools</vt:lpstr>
      <vt:lpstr>Types of Networks – Directed vs. Undirected</vt:lpstr>
      <vt:lpstr>Types of Networks –Weighted vs. Unweighted</vt:lpstr>
      <vt:lpstr>Types of Networks – Bipartite</vt:lpstr>
      <vt:lpstr>Networks Properties - Degree</vt:lpstr>
      <vt:lpstr>Types of Networks – Erdős–Rényi model </vt:lpstr>
      <vt:lpstr>Types of Networks – Barabási–Albert model  </vt:lpstr>
      <vt:lpstr>Types of Networks</vt:lpstr>
      <vt:lpstr>Types of Networks</vt:lpstr>
      <vt:lpstr>Network Inference - CoNet</vt:lpstr>
      <vt:lpstr>PowerPoint Presentation</vt:lpstr>
      <vt:lpstr>NICE WORK EVERYONE!  Next week: Multivariate Methods</vt:lpstr>
    </vt:vector>
  </TitlesOfParts>
  <Company>Oregon State University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Demo: Perspectives on Microbial Communities in Health and Disease </dc:title>
  <dc:creator>Jesse Zaneveld</dc:creator>
  <cp:lastModifiedBy>Jesse Zaneveld</cp:lastModifiedBy>
  <cp:revision>207</cp:revision>
  <dcterms:created xsi:type="dcterms:W3CDTF">2016-02-05T21:04:08Z</dcterms:created>
  <dcterms:modified xsi:type="dcterms:W3CDTF">2018-02-20T17:08:21Z</dcterms:modified>
</cp:coreProperties>
</file>